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3"/>
  </p:notesMasterIdLst>
  <p:handoutMasterIdLst>
    <p:handoutMasterId r:id="rId84"/>
  </p:handoutMasterIdLst>
  <p:sldIdLst>
    <p:sldId id="256" r:id="rId2"/>
    <p:sldId id="297" r:id="rId3"/>
    <p:sldId id="301" r:id="rId4"/>
    <p:sldId id="317" r:id="rId5"/>
    <p:sldId id="558" r:id="rId6"/>
    <p:sldId id="330" r:id="rId7"/>
    <p:sldId id="332" r:id="rId8"/>
    <p:sldId id="347" r:id="rId9"/>
    <p:sldId id="353" r:id="rId10"/>
    <p:sldId id="386" r:id="rId11"/>
    <p:sldId id="387" r:id="rId12"/>
    <p:sldId id="390" r:id="rId13"/>
    <p:sldId id="546" r:id="rId14"/>
    <p:sldId id="547" r:id="rId15"/>
    <p:sldId id="399" r:id="rId16"/>
    <p:sldId id="403" r:id="rId17"/>
    <p:sldId id="561" r:id="rId18"/>
    <p:sldId id="562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4" r:id="rId27"/>
    <p:sldId id="415" r:id="rId28"/>
    <p:sldId id="416" r:id="rId29"/>
    <p:sldId id="417" r:id="rId30"/>
    <p:sldId id="418" r:id="rId31"/>
    <p:sldId id="420" r:id="rId32"/>
    <p:sldId id="421" r:id="rId33"/>
    <p:sldId id="548" r:id="rId34"/>
    <p:sldId id="424" r:id="rId35"/>
    <p:sldId id="549" r:id="rId36"/>
    <p:sldId id="426" r:id="rId37"/>
    <p:sldId id="427" r:id="rId38"/>
    <p:sldId id="429" r:id="rId39"/>
    <p:sldId id="431" r:id="rId40"/>
    <p:sldId id="550" r:id="rId41"/>
    <p:sldId id="434" r:id="rId42"/>
    <p:sldId id="435" r:id="rId43"/>
    <p:sldId id="436" r:id="rId44"/>
    <p:sldId id="437" r:id="rId45"/>
    <p:sldId id="438" r:id="rId46"/>
    <p:sldId id="440" r:id="rId47"/>
    <p:sldId id="441" r:id="rId48"/>
    <p:sldId id="442" r:id="rId49"/>
    <p:sldId id="444" r:id="rId50"/>
    <p:sldId id="454" r:id="rId51"/>
    <p:sldId id="556" r:id="rId52"/>
    <p:sldId id="551" r:id="rId53"/>
    <p:sldId id="456" r:id="rId54"/>
    <p:sldId id="460" r:id="rId55"/>
    <p:sldId id="462" r:id="rId56"/>
    <p:sldId id="463" r:id="rId57"/>
    <p:sldId id="474" r:id="rId58"/>
    <p:sldId id="479" r:id="rId59"/>
    <p:sldId id="480" r:id="rId60"/>
    <p:sldId id="482" r:id="rId61"/>
    <p:sldId id="484" r:id="rId62"/>
    <p:sldId id="488" r:id="rId63"/>
    <p:sldId id="490" r:id="rId64"/>
    <p:sldId id="492" r:id="rId65"/>
    <p:sldId id="495" r:id="rId66"/>
    <p:sldId id="560" r:id="rId67"/>
    <p:sldId id="496" r:id="rId68"/>
    <p:sldId id="552" r:id="rId69"/>
    <p:sldId id="554" r:id="rId70"/>
    <p:sldId id="499" r:id="rId71"/>
    <p:sldId id="501" r:id="rId72"/>
    <p:sldId id="520" r:id="rId73"/>
    <p:sldId id="555" r:id="rId74"/>
    <p:sldId id="527" r:id="rId75"/>
    <p:sldId id="528" r:id="rId76"/>
    <p:sldId id="531" r:id="rId77"/>
    <p:sldId id="532" r:id="rId78"/>
    <p:sldId id="535" r:id="rId79"/>
    <p:sldId id="557" r:id="rId80"/>
    <p:sldId id="537" r:id="rId81"/>
    <p:sldId id="538" r:id="rId8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/>
    <p:restoredTop sz="94712"/>
  </p:normalViewPr>
  <p:slideViewPr>
    <p:cSldViewPr snapToGrid="0" snapToObjects="1">
      <p:cViewPr varScale="1">
        <p:scale>
          <a:sx n="141" d="100"/>
          <a:sy n="141" d="100"/>
        </p:scale>
        <p:origin x="208" y="8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98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40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538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neuronale.</a:t>
            </a:r>
          </a:p>
          <a:p>
            <a:pPr algn="ctr"/>
            <a:r>
              <a:rPr lang="ro-RO" sz="3200" dirty="0"/>
              <a:t>Concepte despre modele de învățare </a:t>
            </a:r>
            <a:r>
              <a:rPr lang="ro-RO" sz="3200" dirty="0" err="1"/>
              <a:t>deep</a:t>
            </a:r>
            <a:r>
              <a:rPr lang="ro-RO" sz="3200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dirty="0"/>
              <a:t>Din </a:t>
            </a:r>
            <a:r>
              <a:rPr lang="en-US" sz="3600" dirty="0" err="1"/>
              <a:t>cursul</a:t>
            </a:r>
            <a:r>
              <a:rPr lang="en-US" sz="3600" dirty="0"/>
              <a:t> </a:t>
            </a:r>
            <a:r>
              <a:rPr lang="en-US" sz="3600" dirty="0" err="1"/>
              <a:t>trecut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</a:t>
            </a:r>
            <a:r>
              <a:rPr lang="en" sz="1800" dirty="0" err="1"/>
              <a:t>neuronale</a:t>
            </a:r>
            <a:r>
              <a:rPr lang="en" sz="1800" dirty="0"/>
              <a:t> pot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42569" y="307539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funcția 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activare sigmoidă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983" y="3713312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Arhitecturi de rețele neuronale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Straturi “fully-connected”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două straturi</a:t>
            </a:r>
          </a:p>
          <a:p>
            <a:pPr lvl="0"/>
            <a:r>
              <a:rPr lang="en" sz="1800" dirty="0"/>
              <a:t>(cu un singur strat ascuns)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trei straturi</a:t>
            </a:r>
          </a:p>
          <a:p>
            <a:pPr lvl="0"/>
            <a:r>
              <a:rPr lang="en" sz="1800" dirty="0"/>
              <a:t>(cu două straturi ascunse)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120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57464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146538" y="181075"/>
            <a:ext cx="8834461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numărului de straturi și a numărului de neuroni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flipV="1">
            <a:off x="5969000" y="3847699"/>
            <a:ext cx="585700" cy="48984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3246460" y="4200799"/>
            <a:ext cx="5773615" cy="532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mai </a:t>
            </a:r>
            <a:r>
              <a:rPr lang="en" sz="2400" dirty="0" err="1"/>
              <a:t>mulți</a:t>
            </a:r>
            <a:r>
              <a:rPr lang="en" sz="2400" dirty="0"/>
              <a:t> </a:t>
            </a:r>
            <a:r>
              <a:rPr lang="en" sz="2400" dirty="0" err="1"/>
              <a:t>neuroni</a:t>
            </a:r>
            <a:r>
              <a:rPr lang="en" sz="2400" dirty="0"/>
              <a:t> = mai multă capacitate</a:t>
            </a:r>
          </a:p>
        </p:txBody>
      </p:sp>
    </p:spTree>
    <p:extLst>
      <p:ext uri="{BB962C8B-B14F-4D97-AF65-F5344CB8AC3E}">
        <p14:creationId xmlns:p14="http://schemas.microsoft.com/office/powerpoint/2010/main" val="404492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Din </a:t>
            </a:r>
            <a:r>
              <a:rPr lang="en-US" sz="3000" dirty="0" err="1"/>
              <a:t>cursul</a:t>
            </a:r>
            <a:r>
              <a:rPr lang="en-US" sz="3000" dirty="0"/>
              <a:t> </a:t>
            </a:r>
            <a:r>
              <a:rPr lang="en-US" sz="3000" dirty="0" err="1"/>
              <a:t>trecut</a:t>
            </a:r>
            <a:r>
              <a:rPr lang="en" sz="3000" dirty="0"/>
              <a:t>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parametrului de regularizare</a:t>
            </a:r>
          </a:p>
        </p:txBody>
      </p:sp>
      <p:sp>
        <p:nvSpPr>
          <p:cNvPr id="6" name="Shape 1351"/>
          <p:cNvSpPr txBox="1"/>
          <p:nvPr/>
        </p:nvSpPr>
        <p:spPr>
          <a:xfrm>
            <a:off x="242850" y="4026877"/>
            <a:ext cx="8637381" cy="867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Sfat practic: În general este mai bine să folosim regularizare mai puternică în loc să reducem capacitatea modelului</a:t>
            </a:r>
          </a:p>
        </p:txBody>
      </p:sp>
    </p:spTree>
    <p:extLst>
      <p:ext uri="{BB962C8B-B14F-4D97-AF65-F5344CB8AC3E}">
        <p14:creationId xmlns:p14="http://schemas.microsoft.com/office/powerpoint/2010/main" val="295265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584930" y="156779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rtl="0">
              <a:spcBef>
                <a:spcPts val="0"/>
              </a:spcBef>
              <a:buNone/>
            </a:pPr>
            <a:endParaRPr lang="x-none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Aranjăm neuronii în straturi fully-connected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La nivel de implementare, abstractizarea unui strat ne permite să utilizăm cod vectorial (e.g. înmulțirea matricilor)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Performanța crește cu cât arhitectura rețelei este mai adâncă (deep), i.e. are mai multe straturi </a:t>
            </a:r>
            <a:r>
              <a:rPr lang="en" sz="2400" dirty="0">
                <a:solidFill>
                  <a:srgbClr val="FF0000"/>
                </a:solidFill>
              </a:rPr>
              <a:t>(dar trebuie să folosim o regularizare mai puternică)</a:t>
            </a:r>
          </a:p>
        </p:txBody>
      </p:sp>
    </p:spTree>
    <p:extLst>
      <p:ext uri="{BB962C8B-B14F-4D97-AF65-F5344CB8AC3E}">
        <p14:creationId xmlns:p14="http://schemas.microsoft.com/office/powerpoint/2010/main" val="17060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496725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Antrenarea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rețelelor neuronale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93857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18" y="878594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</a:t>
            </a:r>
            <a:r>
              <a:rPr lang="en" sz="1600" b="1" dirty="0"/>
              <a:t>Mark I Perceptron</a:t>
            </a:r>
            <a:r>
              <a:rPr lang="en" sz="1600" dirty="0"/>
              <a:t> a fost prima implementare a algoritmului perceptronului.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era conectată la o camera cu 20×20 fotocelule de </a:t>
            </a:r>
            <a:r>
              <a:rPr lang="en" sz="1600" dirty="0" err="1"/>
              <a:t>sulfat</a:t>
            </a:r>
            <a:r>
              <a:rPr lang="en" sz="1600" dirty="0"/>
              <a:t> de cadmiu pentru a produce o imagine cu 400 de pixeli.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Folosită pentru 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recunoaște litere din alfabet.</a:t>
            </a: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00" y="3222013"/>
            <a:ext cx="2572862" cy="70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1" y="4268134"/>
            <a:ext cx="3670393" cy="36468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4" y="3871064"/>
            <a:ext cx="2563191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880" y="2647459"/>
            <a:ext cx="2452528" cy="13993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4371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49616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Funcția de pierdere (suma pătratelor erorilor)</a:t>
            </a: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chemeClr val="tx1"/>
                </a:solidFill>
              </a:rPr>
              <a:t>Mașina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folosea </a:t>
            </a:r>
            <a:r>
              <a:rPr lang="en-US" sz="1800" dirty="0" err="1"/>
              <a:t>rezistoare</a:t>
            </a:r>
            <a:r>
              <a:rPr lang="en-US" sz="1800" dirty="0"/>
              <a:t> cu </a:t>
            </a:r>
            <a:r>
              <a:rPr lang="en-US" sz="1800" dirty="0" err="1"/>
              <a:t>memorie</a:t>
            </a:r>
            <a:r>
              <a:rPr lang="en-US" sz="1800" dirty="0"/>
              <a:t> </a:t>
            </a:r>
            <a:r>
              <a:rPr lang="en-US" sz="1800" dirty="0" err="1"/>
              <a:t>capabile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execute </a:t>
            </a:r>
            <a:r>
              <a:rPr lang="en-US" sz="1800" dirty="0" err="1"/>
              <a:t>operații</a:t>
            </a:r>
            <a:r>
              <a:rPr lang="en-US" sz="1800" dirty="0"/>
              <a:t> </a:t>
            </a:r>
            <a:r>
              <a:rPr lang="en-US" sz="1800" dirty="0" err="1"/>
              <a:t>logice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</a:t>
            </a:r>
            <a:r>
              <a:rPr lang="en-US" sz="1800" dirty="0" err="1"/>
              <a:t>stocheze</a:t>
            </a:r>
            <a:r>
              <a:rPr lang="en-US" sz="1800" dirty="0"/>
              <a:t> </a:t>
            </a:r>
            <a:r>
              <a:rPr lang="en-US" sz="1800" dirty="0" err="1"/>
              <a:t>informații</a:t>
            </a:r>
            <a:r>
              <a:rPr lang="en-US" sz="1800" dirty="0"/>
              <a:t>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38397" y="4522991"/>
            <a:ext cx="8611842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Algoritmul de propagare înapoi a erorii (backpropagation)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3" y="868825"/>
            <a:ext cx="3493452" cy="360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789" y="535652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>
            <a:stCxn id="285" idx="0"/>
          </p:cNvCxnSpPr>
          <p:nvPr/>
        </p:nvCxnSpPr>
        <p:spPr>
          <a:xfrm flipV="1">
            <a:off x="4650154" y="2373924"/>
            <a:ext cx="1397635" cy="100364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3624385" y="3377565"/>
            <a:ext cx="2051538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Formule matematice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mai </a:t>
            </a:r>
            <a:r>
              <a:rPr lang="en" dirty="0"/>
              <a:t>ușor de înțeles</a:t>
            </a:r>
          </a:p>
        </p:txBody>
      </p:sp>
      <p:sp>
        <p:nvSpPr>
          <p:cNvPr id="9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5377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9422" y="174525"/>
            <a:ext cx="5372099" cy="814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Primele rezultate semnificative bazate pe învățare cu modele deep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48498" y="932468"/>
            <a:ext cx="5254871" cy="2242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George Dahl, Dong Yu, Li Deng, Alex Acero, 2010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ImageNet </a:t>
            </a:r>
            <a:r>
              <a:rPr lang="en" b="1" i="1" dirty="0"/>
              <a:t>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58" y="432215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6" y="3240431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581" y="3279507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26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390767" y="148406"/>
            <a:ext cx="8391769" cy="4706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Antrenarea rețelelor neuronale: privire de ansamblu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Ce trebuie să stabilim la început (o dată)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 err="1"/>
              <a:t>Funcții</a:t>
            </a:r>
            <a:r>
              <a:rPr lang="en-US" sz="2400" i="1" dirty="0"/>
              <a:t>le</a:t>
            </a:r>
            <a:r>
              <a:rPr lang="en" sz="2400" i="1" dirty="0"/>
              <a:t> de activare, </a:t>
            </a:r>
            <a:r>
              <a:rPr lang="en" sz="2400" i="1" dirty="0" err="1"/>
              <a:t>preprocesare</a:t>
            </a:r>
            <a:r>
              <a:rPr lang="en-US" sz="2400" i="1" dirty="0"/>
              <a:t>a</a:t>
            </a:r>
            <a:r>
              <a:rPr lang="en" sz="2400" i="1" dirty="0"/>
              <a:t>, inițializarea ponderilor, </a:t>
            </a:r>
            <a:r>
              <a:rPr lang="en" sz="2400" i="1" dirty="0" err="1"/>
              <a:t>regularizare</a:t>
            </a:r>
            <a:r>
              <a:rPr lang="en-US" sz="2400" i="1" dirty="0"/>
              <a:t>a</a:t>
            </a:r>
            <a:r>
              <a:rPr lang="en" sz="2400" i="1" dirty="0"/>
              <a:t>, verificarea gradientului</a:t>
            </a:r>
          </a:p>
          <a:p>
            <a:pPr marL="9144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Ce ține de dinamica antrenării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>
                <a:solidFill>
                  <a:schemeClr val="dk1"/>
                </a:solidFill>
              </a:rPr>
              <a:t>Asistarea procesului de învățare, actualizarea parametrilor, optimizarea hiperparametrilor</a:t>
            </a:r>
          </a:p>
          <a:p>
            <a:pPr marL="4572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>
              <a:solidFill>
                <a:schemeClr val="dk1"/>
              </a:solidFill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Evaluare</a:t>
            </a:r>
          </a:p>
          <a:p>
            <a:pPr lvl="0" rtl="0">
              <a:spcBef>
                <a:spcPts val="0"/>
              </a:spcBef>
            </a:pPr>
            <a:r>
              <a:rPr lang="en" sz="2400" i="1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11424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732752" y="799576"/>
            <a:ext cx="7776248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8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329784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897142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0" y="1115929"/>
            <a:ext cx="6314168" cy="360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99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Funcții de activare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</p:txBody>
      </p:sp>
    </p:spTree>
    <p:extLst>
      <p:ext uri="{BB962C8B-B14F-4D97-AF65-F5344CB8AC3E}">
        <p14:creationId xmlns:p14="http://schemas.microsoft.com/office/powerpoint/2010/main" val="1012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 sigmoidă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</p:spTree>
    <p:extLst>
      <p:ext uri="{BB962C8B-B14F-4D97-AF65-F5344CB8AC3E}">
        <p14:creationId xmlns:p14="http://schemas.microsoft.com/office/powerpoint/2010/main" val="1462562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4415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25754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Să considerăm ce se întâmplă dacă intrarea x este întotdeauna pozitivă: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15436" y="3438328"/>
            <a:ext cx="6964309" cy="14267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putem spune despre gradienții în raport cu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Fie toți pozitivi, fie toți negativi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(din </a:t>
            </a:r>
            <a:r>
              <a:rPr lang="en" sz="2400" dirty="0" err="1">
                <a:solidFill>
                  <a:srgbClr val="FF0000"/>
                </a:solidFill>
              </a:rPr>
              <a:t>acest</a:t>
            </a:r>
            <a:r>
              <a:rPr lang="en" sz="2400" dirty="0">
                <a:solidFill>
                  <a:srgbClr val="FF0000"/>
                </a:solidFill>
              </a:rPr>
              <a:t> motiv ne dorim date de medie zero)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/>
          <p:nvPr/>
        </p:nvCxnSpPr>
        <p:spPr>
          <a:xfrm>
            <a:off x="7193989" y="1951016"/>
            <a:ext cx="1211699" cy="1111799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453275" y="3097049"/>
            <a:ext cx="1484699" cy="820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Vectorul w optim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drum zig zag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289515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/>
          <p:nvPr/>
        </p:nvCxnSpPr>
        <p:spPr>
          <a:xfrm>
            <a:off x="7933328" y="2846925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/>
          <p:nvPr/>
        </p:nvCxnSpPr>
        <p:spPr>
          <a:xfrm flipH="1">
            <a:off x="8383578" y="2846925"/>
            <a:ext cx="166500" cy="2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222" y="690411"/>
            <a:ext cx="2528834" cy="11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1" y="1191847"/>
            <a:ext cx="3523002" cy="20100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070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animBg="1"/>
      <p:bldP spid="411" grpId="0" animBg="1"/>
      <p:bldP spid="413" grpId="0"/>
      <p:bldP spid="414" grpId="0"/>
      <p:bldP spid="415" grpId="0"/>
      <p:bldP spid="4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are un cost computațional ridicat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176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 dirty="0">
                <a:solidFill>
                  <a:srgbClr val="38761D"/>
                </a:solidFill>
              </a:rPr>
              <a:t>De medie zero (bine)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Încă omoară gradienții atunci când se saturează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295125" y="4364874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2" name="Picture 1" descr="Screen Shot 2016-12-12 at 11.57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4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/>
        </p:nvSpPr>
        <p:spPr>
          <a:xfrm>
            <a:off x="3920150" y="635008"/>
            <a:ext cx="4968841" cy="3748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 (în partea pozitivă)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Output-ul nu are media zero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 situație neplăcută (atunci când x &lt; 0, gradientul este 0)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ReLU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92992" y="4390099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8" name="Shape 449"/>
          <p:cNvSpPr txBox="1"/>
          <p:nvPr/>
        </p:nvSpPr>
        <p:spPr>
          <a:xfrm>
            <a:off x="901395" y="3972168"/>
            <a:ext cx="3277625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95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ReLU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89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279773" y="171930"/>
            <a:ext cx="5568316" cy="4058670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2218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0283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4893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4483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563750" y="170607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ReLU activ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219706" y="3222758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244332" y="393328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5779446" y="4015677"/>
            <a:ext cx="3186925" cy="1025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ReLU inactiv =&gt; nu se actualizează niciodată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81225" y="3441589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=&gt; Neuronii cu activare ReLU se inițializează cu bias ușor pozitiv (e.g. 0.01)</a:t>
            </a:r>
          </a:p>
        </p:txBody>
      </p:sp>
    </p:spTree>
    <p:extLst>
      <p:ext uri="{BB962C8B-B14F-4D97-AF65-F5344CB8AC3E}">
        <p14:creationId xmlns:p14="http://schemas.microsoft.com/office/powerpoint/2010/main" val="42596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678484" y="297172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443965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497385" y="789455"/>
            <a:ext cx="5646615" cy="204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Nu se saturează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179196" y="4151126"/>
            <a:ext cx="2795999" cy="717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8" name="Shape 529"/>
          <p:cNvSpPr txBox="1"/>
          <p:nvPr/>
        </p:nvSpPr>
        <p:spPr>
          <a:xfrm>
            <a:off x="4149350" y="2928042"/>
            <a:ext cx="4801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Parametric Rectifier (PReLU)</a:t>
            </a:r>
          </a:p>
        </p:txBody>
      </p:sp>
      <p:cxnSp>
        <p:nvCxnSpPr>
          <p:cNvPr id="10" name="Shape 530"/>
          <p:cNvCxnSpPr/>
          <p:nvPr/>
        </p:nvCxnSpPr>
        <p:spPr>
          <a:xfrm>
            <a:off x="4114178" y="2910240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472200"/>
            <a:ext cx="33051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4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832764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761154"/>
            <a:ext cx="4393586" cy="847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285180" y="1540076"/>
            <a:ext cx="4770900" cy="2012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Toate beneficiile ReLU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Output aproape de medie zero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Implică calculul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66628" y="4424558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70839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443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Neuronul cu funcție de activare Maxout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Nu are forma generală a produsului scalar =&gt; non-liniaritate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Generalizează ReLU și Leaky ReLU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Liniar pe intervale! Nu se saturează!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9750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65397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Problemă: se dublează numărul de parametrii/neuroni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51421" y="4525781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24532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Ce funcții de activare în practică?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6" y="941550"/>
            <a:ext cx="8505460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Utilizăm </a:t>
            </a:r>
            <a:r>
              <a:rPr lang="en" sz="3000" dirty="0">
                <a:solidFill>
                  <a:srgbClr val="38761D"/>
                </a:solidFill>
              </a:rPr>
              <a:t>ReLU</a:t>
            </a:r>
            <a:r>
              <a:rPr lang="en" sz="3000" dirty="0"/>
              <a:t>. Trebuie să avem grijă cu rata de învățare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BF9000"/>
                </a:solidFill>
              </a:rPr>
              <a:t>Leaky ReLU / Maxout / ELU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(fără așteptări prea mari)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 err="1">
                <a:solidFill>
                  <a:srgbClr val="FF0000"/>
                </a:solidFill>
              </a:rPr>
              <a:t>Evităm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pe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cât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posibil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sigmoida</a:t>
            </a:r>
            <a:endParaRPr lang="en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86215" y="81910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Preprocesarea datelor</a:t>
            </a:r>
          </a:p>
        </p:txBody>
      </p:sp>
    </p:spTree>
    <p:extLst>
      <p:ext uri="{BB962C8B-B14F-4D97-AF65-F5344CB8AC3E}">
        <p14:creationId xmlns:p14="http://schemas.microsoft.com/office/powerpoint/2010/main" val="407555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Preprocesarea datelor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6" y="939734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36108" y="4543082"/>
            <a:ext cx="8822276" cy="508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(X este o matrice [NxD], câte un exemplu pe linie)</a:t>
            </a:r>
          </a:p>
        </p:txBody>
      </p:sp>
      <p:sp>
        <p:nvSpPr>
          <p:cNvPr id="8" name="Shape 577"/>
          <p:cNvSpPr txBox="1"/>
          <p:nvPr/>
        </p:nvSpPr>
        <p:spPr>
          <a:xfrm>
            <a:off x="2818614" y="3966310"/>
            <a:ext cx="5976594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/ </a:t>
            </a:r>
            <a:r>
              <a:rPr lang="en" sz="1800" dirty="0" err="1">
                <a:latin typeface="Courier"/>
                <a:cs typeface="Courier"/>
              </a:rPr>
              <a:t>np.std</a:t>
            </a:r>
            <a:r>
              <a:rPr lang="en" sz="1800" dirty="0">
                <a:latin typeface="Courier"/>
                <a:cs typeface="Courier"/>
              </a:rPr>
              <a:t>(X, axis=0,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9" name="Shape 577"/>
          <p:cNvSpPr txBox="1"/>
          <p:nvPr/>
        </p:nvSpPr>
        <p:spPr>
          <a:xfrm>
            <a:off x="725864" y="3515802"/>
            <a:ext cx="6796726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– </a:t>
            </a:r>
            <a:r>
              <a:rPr lang="en" sz="1800" dirty="0" err="1">
                <a:latin typeface="Courier"/>
                <a:cs typeface="Courier"/>
              </a:rPr>
              <a:t>np.mean</a:t>
            </a:r>
            <a:r>
              <a:rPr lang="en" sz="1800" dirty="0">
                <a:latin typeface="Courier"/>
                <a:cs typeface="Courier"/>
              </a:rPr>
              <a:t>(X, axis=</a:t>
            </a:r>
            <a:r>
              <a:rPr lang="en-US" sz="1800" dirty="0">
                <a:latin typeface="Courier"/>
                <a:cs typeface="Courier"/>
              </a:rPr>
              <a:t>0,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7359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/>
              <a:t>Pentru</a:t>
            </a:r>
            <a:r>
              <a:rPr lang="en-US" sz="3000" b="1" dirty="0"/>
              <a:t> </a:t>
            </a:r>
            <a:r>
              <a:rPr lang="en-US" sz="3000" b="1" dirty="0" err="1"/>
              <a:t>imagini</a:t>
            </a:r>
            <a:r>
              <a:rPr lang="en-US" sz="3000" b="1" dirty="0"/>
              <a:t> </a:t>
            </a:r>
            <a:r>
              <a:rPr lang="en-US" sz="3000" b="1" dirty="0" err="1"/>
              <a:t>este</a:t>
            </a:r>
            <a:r>
              <a:rPr lang="en-US" sz="3000" b="1" dirty="0"/>
              <a:t> </a:t>
            </a:r>
            <a:r>
              <a:rPr lang="en-US" sz="3000" b="1" dirty="0" err="1"/>
              <a:t>suficient</a:t>
            </a:r>
            <a:r>
              <a:rPr lang="en-US" sz="3000" b="1" dirty="0"/>
              <a:t> </a:t>
            </a:r>
            <a:r>
              <a:rPr lang="en-US" sz="3000" b="1" dirty="0" err="1"/>
              <a:t>să</a:t>
            </a:r>
            <a:r>
              <a:rPr lang="en-US" sz="3000" b="1" dirty="0"/>
              <a:t> </a:t>
            </a:r>
            <a:r>
              <a:rPr lang="en-US" sz="3000" b="1" dirty="0" err="1"/>
              <a:t>centrăm</a:t>
            </a:r>
            <a:r>
              <a:rPr lang="en-US" sz="3000" b="1" dirty="0"/>
              <a:t> </a:t>
            </a:r>
            <a:r>
              <a:rPr lang="en-US" sz="3000" b="1" dirty="0" err="1"/>
              <a:t>datele</a:t>
            </a:r>
            <a:endParaRPr lang="en" sz="3000" dirty="0"/>
          </a:p>
        </p:txBody>
      </p:sp>
      <p:sp>
        <p:nvSpPr>
          <p:cNvPr id="594" name="Shape 594"/>
          <p:cNvSpPr txBox="1"/>
          <p:nvPr/>
        </p:nvSpPr>
        <p:spPr>
          <a:xfrm>
            <a:off x="251677" y="1672281"/>
            <a:ext cx="8818199" cy="2062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imaginea medie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(imaginea medie = matrice [32,32,3])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media pe fiecare canal </a:t>
            </a:r>
            <a:r>
              <a:rPr lang="en" sz="2400" dirty="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(media pe fiecare canal = 3 numere)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51376" y="1180957"/>
            <a:ext cx="8616775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Considerând setul de date CIFAR-10 cu imagini de [32,32,3]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56134" y="3578103"/>
            <a:ext cx="7720711" cy="700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este o practică comună să normalizăm imaginile</a:t>
            </a:r>
          </a:p>
        </p:txBody>
      </p:sp>
    </p:spTree>
    <p:extLst>
      <p:ext uri="{BB962C8B-B14F-4D97-AF65-F5344CB8AC3E}">
        <p14:creationId xmlns:p14="http://schemas.microsoft.com/office/powerpoint/2010/main" val="18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76442" y="799568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Inițializarea ponderilor</a:t>
            </a:r>
          </a:p>
        </p:txBody>
      </p:sp>
    </p:spTree>
    <p:extLst>
      <p:ext uri="{BB962C8B-B14F-4D97-AF65-F5344CB8AC3E}">
        <p14:creationId xmlns:p14="http://schemas.microsoft.com/office/powerpoint/2010/main" val="734567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509212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Ce se întâmplă dacă inițializăm W=0?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410575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62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2370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O primă idee: Inițializăm cu numere aleatorii aproape de zero</a:t>
            </a:r>
          </a:p>
          <a:p>
            <a:pPr marL="76200" lvl="0" rtl="0">
              <a:spcBef>
                <a:spcPts val="0"/>
              </a:spcBef>
              <a:buSzPct val="100000"/>
            </a:pPr>
            <a:endParaRPr lang="en" sz="2400" b="1" dirty="0"/>
          </a:p>
          <a:p>
            <a:pPr marL="76200" lvl="0"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(0, 0.01, (N,D))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(distribuție normală de medie zero și dispersie 0.01)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655750" y="2670725"/>
            <a:ext cx="7960712" cy="2028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Funcționează ~bine pentru rețele mici, dar poate conduce la distribuții neomogene ale funcțiilor de activare din </a:t>
            </a:r>
            <a:r>
              <a:rPr lang="en" sz="2400" dirty="0" err="1">
                <a:solidFill>
                  <a:srgbClr val="FF0000"/>
                </a:solidFill>
              </a:rPr>
              <a:t>straturile</a:t>
            </a:r>
            <a:r>
              <a:rPr lang="en" sz="2400" dirty="0">
                <a:solidFill>
                  <a:srgbClr val="FF0000"/>
                </a:solidFill>
              </a:rPr>
              <a:t> unei rețele.</a:t>
            </a:r>
          </a:p>
          <a:p>
            <a:r>
              <a:rPr lang="en" sz="2400" dirty="0">
                <a:solidFill>
                  <a:srgbClr val="FF0000"/>
                </a:solidFill>
              </a:rPr>
              <a:t>Aproape toți neuronii se saturează complet, fie spre -1 fie spre 1. Gradienții vor fi zero.</a:t>
            </a:r>
          </a:p>
          <a:p>
            <a:pPr lvl="0"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4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54223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 doua abordare: Inițializare Xavier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Probleme cu alegerea ponderilor inițiale: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mici, semnalul care se propragă în rețea se diminuează cu fiecare nivel și devine prea mic pentru a fi util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mari, semnalul care se propragă în rețea crește cu fiecare nivel până când devine prea mare pentru a fi util</a:t>
            </a:r>
          </a:p>
          <a:p>
            <a:pPr lvl="0"/>
            <a:endParaRPr lang="en" sz="2000" dirty="0"/>
          </a:p>
          <a:p>
            <a:pPr lvl="0"/>
            <a:r>
              <a:rPr lang="en" sz="2000" dirty="0"/>
              <a:t>Inițializarea Xavier ne asigură că ponderile au magnitudinea potrivită, păstrând semnalul într-un interval rezonabil. </a:t>
            </a:r>
          </a:p>
          <a:p>
            <a:pPr lvl="0"/>
            <a:r>
              <a:rPr lang="en" sz="2000" dirty="0"/>
              <a:t>Ponderile inițiale provin dintr-o distribuție normală de medie 0 și o dispresie dată de numărul de perceptroni de pe stratul anterior / posterior:</a:t>
            </a:r>
          </a:p>
          <a:p>
            <a:pPr lvl="0"/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4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531716" y="1822734"/>
            <a:ext cx="7352053" cy="78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Considerăm activările pe un anumit strat pentru un mini-batch. Pentru a transforma fiecare dimensiune aplicăm: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43" y="3084725"/>
            <a:ext cx="2876550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6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174" y="3482931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X</a:t>
            </a:r>
          </a:p>
        </p:txBody>
      </p:sp>
      <p:sp>
        <p:nvSpPr>
          <p:cNvPr id="9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10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11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721"/>
          <p:cNvSpPr txBox="1"/>
          <p:nvPr/>
        </p:nvSpPr>
        <p:spPr>
          <a:xfrm>
            <a:off x="2947525" y="1681550"/>
            <a:ext cx="5285699" cy="7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Calculăm media empirică și dispersia pentru fiecare dimensiune (independent)</a:t>
            </a:r>
          </a:p>
        </p:txBody>
      </p:sp>
      <p:cxnSp>
        <p:nvCxnSpPr>
          <p:cNvPr id="13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Normalizăm</a:t>
            </a:r>
          </a:p>
        </p:txBody>
      </p:sp>
      <p:cxnSp>
        <p:nvCxnSpPr>
          <p:cNvPr id="15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6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46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41" y="30802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480083" y="1127150"/>
            <a:ext cx="4755379" cy="17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Se inserează de obicei după straturile “fully connected” sau după cele convoluționale, înainte de non-liniarități.</a:t>
            </a:r>
          </a:p>
        </p:txBody>
      </p:sp>
      <p:cxnSp>
        <p:nvCxnSpPr>
          <p:cNvPr id="749" name="Shape 749"/>
          <p:cNvCxnSpPr/>
          <p:nvPr/>
        </p:nvCxnSpPr>
        <p:spPr>
          <a:xfrm flipH="1">
            <a:off x="2531977" y="1839725"/>
            <a:ext cx="94810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stCxn id="748" idx="1"/>
          </p:cNvCxnSpPr>
          <p:nvPr/>
        </p:nvCxnSpPr>
        <p:spPr>
          <a:xfrm flipH="1">
            <a:off x="2477101" y="2004500"/>
            <a:ext cx="1002982" cy="1383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25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</p:spTree>
    <p:extLst>
      <p:ext uri="{BB962C8B-B14F-4D97-AF65-F5344CB8AC3E}">
        <p14:creationId xmlns:p14="http://schemas.microsoft.com/office/powerpoint/2010/main" val="1475742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95983" y="750724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Asistarea procesului de învățare</a:t>
            </a:r>
          </a:p>
        </p:txBody>
      </p:sp>
    </p:spTree>
    <p:extLst>
      <p:ext uri="{BB962C8B-B14F-4D97-AF65-F5344CB8AC3E}">
        <p14:creationId xmlns:p14="http://schemas.microsoft.com/office/powerpoint/2010/main" val="2048694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Începem cu un strat ascuns de 50 de neuroni, apoi mărim gradual capacitatea rețelei</a:t>
            </a:r>
          </a:p>
        </p:txBody>
      </p:sp>
      <p:sp>
        <p:nvSpPr>
          <p:cNvPr id="808" name="Shape 808"/>
          <p:cNvSpPr/>
          <p:nvPr/>
        </p:nvSpPr>
        <p:spPr>
          <a:xfrm>
            <a:off x="3968474" y="2216804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661057" y="2478286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774126" y="260872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774126" y="3066322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774126" y="352391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4084310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4084310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4084310" y="371029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4084310" y="233750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210520" y="2687009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326356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326356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165626" y="253327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165626" y="2533372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165626" y="2533168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165626" y="280447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165626" y="2990872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165626" y="299096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165626" y="280447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165626" y="3262072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165626" y="344846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165626" y="2804478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165626" y="3262072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165626" y="371966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475810" y="253325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475810" y="2990853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475810" y="299094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475810" y="2990743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475810" y="2533258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475810" y="299085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475810" y="3448448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475810" y="344854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518284" y="3991228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640397" y="4262491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940222" y="3752307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flipV="1">
            <a:off x="1176475" y="3360615"/>
            <a:ext cx="1412371" cy="58501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285079" y="3869430"/>
            <a:ext cx="1893462" cy="1274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Imagini din CIFAR-10, </a:t>
            </a:r>
            <a:r>
              <a:rPr lang="en" sz="1800" b="1" dirty="0"/>
              <a:t>3072 </a:t>
            </a:r>
            <a:r>
              <a:rPr lang="en" sz="1800" dirty="0"/>
              <a:t>de</a:t>
            </a:r>
            <a:r>
              <a:rPr lang="en" sz="1800" b="1" dirty="0"/>
              <a:t>  </a:t>
            </a:r>
            <a:r>
              <a:rPr lang="en" sz="1800" dirty="0"/>
              <a:t>numere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739000" y="3450981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neuroni de ieșire, unul pentru fiecare clasă</a:t>
            </a:r>
          </a:p>
        </p:txBody>
      </p:sp>
      <p:cxnSp>
        <p:nvCxnSpPr>
          <p:cNvPr id="846" name="Shape 846"/>
          <p:cNvCxnSpPr/>
          <p:nvPr/>
        </p:nvCxnSpPr>
        <p:spPr>
          <a:xfrm flipH="1" flipV="1">
            <a:off x="5969001" y="3186604"/>
            <a:ext cx="769999" cy="83968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46274" y="157131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50</a:t>
            </a:r>
            <a:r>
              <a:rPr lang="en" sz="1800" dirty="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856154" y="1962810"/>
            <a:ext cx="2022231" cy="3746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89769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00"/>
                </a:solidFill>
              </a:rPr>
              <a:t>Sfaturi practice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" sz="2400" dirty="0"/>
              <a:t>Dezactivăm regularizarea și verificăm dacă valoarea funcției de pierdere este rezonabilă </a:t>
            </a:r>
            <a:r>
              <a:rPr lang="en" sz="2400" dirty="0">
                <a:solidFill>
                  <a:schemeClr val="tx1"/>
                </a:solidFill>
              </a:rPr>
              <a:t>(~2.5 pentru 10 clase este ok)</a:t>
            </a:r>
          </a:p>
          <a:p>
            <a:pPr marL="457200" lvl="0" indent="-457200"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Când adăugăm </a:t>
            </a:r>
            <a:r>
              <a:rPr lang="en" sz="2400" dirty="0"/>
              <a:t>regularizare, valoarea funcției de pierdere ar trebui să crească, e.g. 3.2</a:t>
            </a:r>
          </a:p>
          <a:p>
            <a:pPr marL="457200" lvl="0" indent="-457200">
              <a:buAutoNum type="arabicPeriod"/>
            </a:pPr>
            <a:r>
              <a:rPr lang="en" sz="2400" dirty="0"/>
              <a:t>Ne asigurăm că putem face overfitting pe o parte mică din setul de antrenare (e.g. 20 de exemple)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02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47135" y="838652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000" dirty="0"/>
              <a:t>Optimizarea hiperparametrilor </a:t>
            </a:r>
          </a:p>
        </p:txBody>
      </p:sp>
    </p:spTree>
    <p:extLst>
      <p:ext uri="{BB962C8B-B14F-4D97-AF65-F5344CB8AC3E}">
        <p14:creationId xmlns:p14="http://schemas.microsoft.com/office/powerpoint/2010/main" val="3965934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464475" y="236800"/>
            <a:ext cx="853379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Strategii de căutare: aleator versus grid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1079815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87902"/>
            <a:ext cx="4483200" cy="620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Bergstra and Bengio, 2012</a:t>
            </a:r>
          </a:p>
        </p:txBody>
      </p:sp>
    </p:spTree>
    <p:extLst>
      <p:ext uri="{BB962C8B-B14F-4D97-AF65-F5344CB8AC3E}">
        <p14:creationId xmlns:p14="http://schemas.microsoft.com/office/powerpoint/2010/main" val="892754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Hiperparametrii care pot fi optimizați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>
                <a:solidFill>
                  <a:srgbClr val="000000"/>
                </a:solidFill>
              </a:rPr>
              <a:t>Arhitectura rețelei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Rata de învățare, cum se degradează rata (decay)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Algortimul de învățare: SGD, SGD cu moment, etc.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Regularizarea (L2 / Dropout)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29" y="2700175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380154" y="3653693"/>
            <a:ext cx="3359495" cy="146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378079" y="3341716"/>
            <a:ext cx="3744899" cy="875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Lucrul cu rețele neuronale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(muzica = funcția de pierdere)</a:t>
            </a:r>
          </a:p>
        </p:txBody>
      </p:sp>
    </p:spTree>
    <p:extLst>
      <p:ext uri="{BB962C8B-B14F-4D97-AF65-F5344CB8AC3E}">
        <p14:creationId xmlns:p14="http://schemas.microsoft.com/office/powerpoint/2010/main" val="14959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36496"/>
            <a:ext cx="4719249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funcției de pierdere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10892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923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832042" y="837720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832042" y="4028221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840767" y="1898416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73" name="Shape 1073"/>
          <p:cNvSpPr txBox="1"/>
          <p:nvPr/>
        </p:nvSpPr>
        <p:spPr>
          <a:xfrm>
            <a:off x="942942" y="890196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231617" y="4115421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900967" y="985621"/>
            <a:ext cx="2846935" cy="131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Prima suspiciune este că am folosit o inițializare greșită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168066" y="1587546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47976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9" y="713158"/>
            <a:ext cx="5305958" cy="4264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Shape 1110"/>
          <p:cNvCxnSpPr/>
          <p:nvPr/>
        </p:nvCxnSpPr>
        <p:spPr>
          <a:xfrm>
            <a:off x="4261625" y="1650767"/>
            <a:ext cx="0" cy="195407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353667" y="1601922"/>
            <a:ext cx="3790333" cy="2403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distanță mare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Creștem regularizarea?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38761D"/>
                </a:solidFill>
              </a:rPr>
              <a:t>d</a:t>
            </a:r>
            <a:r>
              <a:rPr lang="en" sz="2400" dirty="0">
                <a:solidFill>
                  <a:srgbClr val="38761D"/>
                </a:solidFill>
              </a:rPr>
              <a:t>istanță foarte mică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Creștem capacitatea modelului?</a:t>
            </a:r>
          </a:p>
        </p:txBody>
      </p:sp>
      <p:sp>
        <p:nvSpPr>
          <p:cNvPr id="8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acurateții</a:t>
            </a:r>
          </a:p>
        </p:txBody>
      </p:sp>
    </p:spTree>
    <p:extLst>
      <p:ext uri="{BB962C8B-B14F-4D97-AF65-F5344CB8AC3E}">
        <p14:creationId xmlns:p14="http://schemas.microsoft.com/office/powerpoint/2010/main" val="4066656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197057" y="132576"/>
            <a:ext cx="8747149" cy="4371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Sfaturi practice (până acum)</a:t>
            </a:r>
          </a:p>
          <a:p>
            <a:pPr lvl="0" rtl="0">
              <a:spcBef>
                <a:spcPts val="0"/>
              </a:spcBef>
              <a:buNone/>
            </a:pPr>
            <a:endParaRPr lang="x-none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Funcții de activare </a:t>
            </a:r>
            <a:r>
              <a:rPr lang="en" sz="2800" dirty="0">
                <a:solidFill>
                  <a:srgbClr val="0000FF"/>
                </a:solidFill>
              </a:rPr>
              <a:t>(folosim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Preprocesarea datelor </a:t>
            </a:r>
            <a:r>
              <a:rPr lang="en" sz="2800" dirty="0">
                <a:solidFill>
                  <a:srgbClr val="0000FF"/>
                </a:solidFill>
              </a:rPr>
              <a:t>(imagini: scădem media)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Inițializarea ponderilor </a:t>
            </a:r>
            <a:r>
              <a:rPr lang="en" sz="2800" dirty="0">
                <a:solidFill>
                  <a:srgbClr val="0000FF"/>
                </a:solidFill>
              </a:rPr>
              <a:t>(folosim Xavier)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Batch Normalization </a:t>
            </a:r>
            <a:r>
              <a:rPr lang="en" sz="2800" dirty="0">
                <a:solidFill>
                  <a:srgbClr val="0000FF"/>
                </a:solidFill>
              </a:rPr>
              <a:t>(folosim)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Asistarea procesului de învățare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Optimizarea hiperparametrilor </a:t>
            </a:r>
            <a:r>
              <a:rPr lang="en" sz="2800" dirty="0">
                <a:solidFill>
                  <a:srgbClr val="0000FF"/>
                </a:solidFill>
              </a:rPr>
              <a:t>(încercări aleatoare)</a:t>
            </a:r>
          </a:p>
        </p:txBody>
      </p:sp>
    </p:spTree>
    <p:extLst>
      <p:ext uri="{BB962C8B-B14F-4D97-AF65-F5344CB8AC3E}">
        <p14:creationId xmlns:p14="http://schemas.microsoft.com/office/powerpoint/2010/main" val="1641381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86213" y="82887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Algoritmul de </a:t>
            </a:r>
            <a:r>
              <a:rPr lang="en" sz="4800" dirty="0" err="1"/>
              <a:t>optimizare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1125130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459446" y="4639850"/>
            <a:ext cx="2562600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Imagine de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Există diverse variante ale algoritmului de antrenare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</a:t>
            </a:r>
          </a:p>
        </p:txBody>
      </p:sp>
      <p:cxnSp>
        <p:nvCxnSpPr>
          <p:cNvPr id="13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974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1522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 </a:t>
            </a:r>
            <a:r>
              <a:rPr lang="en" sz="2400" dirty="0">
                <a:solidFill>
                  <a:srgbClr val="FF0000"/>
                </a:solidFill>
              </a:rPr>
              <a:t>Progres încet pe direcția cu pantă lină, zig zag pe direcția abruptă</a:t>
            </a:r>
          </a:p>
        </p:txBody>
      </p:sp>
      <p:sp>
        <p:nvSpPr>
          <p:cNvPr id="15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1597252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SGD cu moment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err="1"/>
              <a:t>Algorimtul</a:t>
            </a:r>
            <a:r>
              <a:rPr lang="en-US" sz="3000" dirty="0"/>
              <a:t> SGD cu moment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Permite acumularea vitezei de-a lungul direcțiilor cu pantă lină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Viteza se amortizează de-a lungul direcției abrupte din cauza schimbării dese a semnului / direcției de coborâre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Interpretarea fizică a unei mingi care se rostogolește pe funcția de pierdere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Forța de frecare este dată de coeficientul mu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- mu = deobicei în jur de ~0.9, 0.95 sau 0.99 (câteodată se modifică în timp, e.g. de la 0.5 către 0.99)</a:t>
            </a:r>
          </a:p>
        </p:txBody>
      </p:sp>
    </p:spTree>
    <p:extLst>
      <p:ext uri="{BB962C8B-B14F-4D97-AF65-F5344CB8AC3E}">
        <p14:creationId xmlns:p14="http://schemas.microsoft.com/office/powerpoint/2010/main" val="1455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05" y="1098319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06839" y="185392"/>
            <a:ext cx="8751546" cy="68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>
                <a:solidFill>
                  <a:srgbClr val="FF0000"/>
                </a:solidFill>
              </a:rPr>
              <a:t>SGD </a:t>
            </a:r>
            <a:r>
              <a:rPr lang="en" sz="2800" dirty="0"/>
              <a:t>vs </a:t>
            </a:r>
            <a:r>
              <a:rPr lang="en" sz="2800" dirty="0">
                <a:solidFill>
                  <a:srgbClr val="38761D"/>
                </a:solidFill>
              </a:rPr>
              <a:t>SGD cu moment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58434" y="2575552"/>
            <a:ext cx="2499951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Observăm cum SGD cu moment depășește ținta, dar per total ajunge la minimul local mult mai rapid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08728" y="2955868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92420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din aceste rate de învățare este mai potrivită?</a:t>
            </a:r>
          </a:p>
        </p:txBody>
      </p:sp>
    </p:spTree>
    <p:extLst>
      <p:ext uri="{BB962C8B-B14F-4D97-AF65-F5344CB8AC3E}">
        <p14:creationId xmlns:p14="http://schemas.microsoft.com/office/powerpoint/2010/main" val="2688553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03"/>
          <p:cNvSpPr txBox="1"/>
          <p:nvPr/>
        </p:nvSpPr>
        <p:spPr>
          <a:xfrm>
            <a:off x="4316576" y="1873375"/>
            <a:ext cx="4358502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e.g. rata de învățare se înjumătățește după fiecare câteva epoci</a:t>
            </a: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>
              <a:spcBef>
                <a:spcPts val="0"/>
              </a:spcBef>
              <a:buNone/>
            </a:pPr>
            <a:r>
              <a:rPr lang="en" sz="1600" b="1" dirty="0"/>
              <a:t>1/t decay: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502"/>
          <p:cNvSpPr txBox="1"/>
          <p:nvPr/>
        </p:nvSpPr>
        <p:spPr>
          <a:xfrm>
            <a:off x="4250150" y="1394700"/>
            <a:ext cx="4703999" cy="478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=&gt; Declinul ratei de învățare în timp</a:t>
            </a:r>
          </a:p>
        </p:txBody>
      </p:sp>
      <p:pic>
        <p:nvPicPr>
          <p:cNvPr id="6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269235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4274372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0303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76444" y="1103923"/>
            <a:ext cx="8024999" cy="3150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Evaluare: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2719548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4"/>
            <a:ext cx="7979152" cy="4042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Antrenăm independent mai multe modele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La testare, calculăm media predicțiilor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De obicei, acuratețea crește cu </a:t>
            </a:r>
            <a:r>
              <a:rPr lang="en-US" sz="2800" dirty="0"/>
              <a:t>~</a:t>
            </a:r>
            <a:r>
              <a:rPr lang="en" sz="2800" dirty="0"/>
              <a:t>2%</a:t>
            </a:r>
            <a:endParaRPr lang="en-US" sz="2800" dirty="0"/>
          </a:p>
          <a:p>
            <a:pPr lvl="0">
              <a:spcBef>
                <a:spcPts val="0"/>
              </a:spcBef>
              <a:buNone/>
            </a:pPr>
            <a:endParaRPr lang="en-US" sz="2800" dirty="0"/>
          </a:p>
          <a:p>
            <a:pPr lvl="0"/>
            <a:r>
              <a:rPr lang="en-US" sz="2800" dirty="0" err="1"/>
              <a:t>Sfat</a:t>
            </a:r>
            <a:r>
              <a:rPr lang="en-US" sz="2800" dirty="0"/>
              <a:t> </a:t>
            </a:r>
            <a:r>
              <a:rPr lang="en-US" sz="2800" dirty="0" err="1"/>
              <a:t>practic</a:t>
            </a:r>
            <a:r>
              <a:rPr lang="en-US" sz="2800" dirty="0"/>
              <a:t>: o </a:t>
            </a:r>
            <a:r>
              <a:rPr lang="en-US" sz="2800" dirty="0" err="1"/>
              <a:t>mică</a:t>
            </a:r>
            <a:r>
              <a:rPr lang="en-US" sz="2800" dirty="0"/>
              <a:t> </a:t>
            </a:r>
            <a:r>
              <a:rPr lang="en-US" sz="2800" dirty="0" err="1"/>
              <a:t>îmbunătățire</a:t>
            </a:r>
            <a:r>
              <a:rPr lang="en-US" sz="2800" dirty="0"/>
              <a:t> se </a:t>
            </a:r>
            <a:r>
              <a:rPr lang="en-US" sz="2800" dirty="0" err="1"/>
              <a:t>poate</a:t>
            </a:r>
            <a:r>
              <a:rPr lang="en-US" sz="2800" dirty="0"/>
              <a:t> </a:t>
            </a:r>
            <a:r>
              <a:rPr lang="en-US" sz="2800" dirty="0" err="1"/>
              <a:t>obține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calcularea</a:t>
            </a:r>
            <a:r>
              <a:rPr lang="en-US" sz="2800" dirty="0"/>
              <a:t> </a:t>
            </a:r>
            <a:r>
              <a:rPr lang="en-US" sz="2800" dirty="0" err="1"/>
              <a:t>mediei</a:t>
            </a:r>
            <a:r>
              <a:rPr lang="en-US" sz="2800" dirty="0"/>
              <a:t> </a:t>
            </a:r>
            <a:r>
              <a:rPr lang="en-US" sz="2800" dirty="0" err="1"/>
              <a:t>predicțiilor</a:t>
            </a:r>
            <a:r>
              <a:rPr lang="en-US" sz="2800" dirty="0"/>
              <a:t> date de un </a:t>
            </a:r>
            <a:r>
              <a:rPr lang="en-US" sz="2800" dirty="0" err="1"/>
              <a:t>singur</a:t>
            </a:r>
            <a:r>
              <a:rPr lang="en-US" sz="2800" dirty="0"/>
              <a:t> model, </a:t>
            </a:r>
            <a:r>
              <a:rPr lang="en-US" sz="2800" dirty="0" err="1"/>
              <a:t>salvat</a:t>
            </a:r>
            <a:r>
              <a:rPr lang="en-US" sz="2800" dirty="0"/>
              <a:t> la </a:t>
            </a:r>
            <a:r>
              <a:rPr lang="en-US" sz="2800" dirty="0" err="1"/>
              <a:t>momente</a:t>
            </a:r>
            <a:r>
              <a:rPr lang="en-US" sz="2800" dirty="0"/>
              <a:t> de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timpul</a:t>
            </a:r>
            <a:r>
              <a:rPr lang="en-US" sz="2800" dirty="0"/>
              <a:t> </a:t>
            </a:r>
            <a:r>
              <a:rPr lang="en-US" sz="2800" dirty="0" err="1"/>
              <a:t>antrenării</a:t>
            </a:r>
            <a:endParaRPr lang="en" sz="2800" dirty="0"/>
          </a:p>
        </p:txBody>
      </p:sp>
      <p:sp>
        <p:nvSpPr>
          <p:cNvPr id="4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Ansamble</a:t>
            </a:r>
            <a:r>
              <a:rPr lang="en-US" sz="3000" dirty="0"/>
              <a:t> de </a:t>
            </a:r>
            <a:r>
              <a:rPr lang="en-US" sz="3000" dirty="0" err="1"/>
              <a:t>modele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147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76444" y="1162543"/>
            <a:ext cx="8024999" cy="2798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Regularizare folosind </a:t>
            </a: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334264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3612" y="39499"/>
            <a:ext cx="8864999" cy="1806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Regularizarea folosind </a:t>
            </a:r>
            <a:r>
              <a:rPr lang="en" sz="3000" b="1" dirty="0"/>
              <a:t>Dropout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Atribuim în mod aleator ponderi egale cu zero pentru o parte din neuroni (echivalent cu a deconecta o parte din neuroni)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802032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532632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252143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2979615" y="1524000"/>
            <a:ext cx="5988035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Forțează rețeaua să producă o reprezentare redundantă</a:t>
            </a:r>
          </a:p>
        </p:txBody>
      </p:sp>
      <p:sp>
        <p:nvSpPr>
          <p:cNvPr id="613" name="Shape 613"/>
          <p:cNvSpPr/>
          <p:nvPr/>
        </p:nvSpPr>
        <p:spPr>
          <a:xfrm>
            <a:off x="3406984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406984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406984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406984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406984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3800584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3837159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3800584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3800584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3800584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4657909" y="2081106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ureche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4657909" y="2518768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coadă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657909" y="2946661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 blănos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4657909" y="3394092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gheare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4657909" y="3814168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Arată înfricoșător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804983" cy="763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Scor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pisică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</p:spTree>
    <p:extLst>
      <p:ext uri="{BB962C8B-B14F-4D97-AF65-F5344CB8AC3E}">
        <p14:creationId xmlns:p14="http://schemas.microsoft.com/office/powerpoint/2010/main" val="12774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  <p:sp>
        <p:nvSpPr>
          <p:cNvPr id="34" name="Shape 649"/>
          <p:cNvSpPr txBox="1"/>
          <p:nvPr/>
        </p:nvSpPr>
        <p:spPr>
          <a:xfrm>
            <a:off x="3399693" y="1248764"/>
            <a:ext cx="5515182" cy="3477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O altă interpretare: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este echivalent cu antrenarea unui ansamblu de multe modele (care au în comun parametrii)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Fiecare mască binară produce un model care se antrenează pe un exemplu / mini-batch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 să eliminăm tot zgomotul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Aproximare Monte Carlo: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Facem mai multe treceri prin rețea folosind diverse măști de dropout, calculând apoi media predicțiilor</a:t>
            </a:r>
          </a:p>
        </p:txBody>
      </p:sp>
    </p:spTree>
    <p:extLst>
      <p:ext uri="{BB962C8B-B14F-4D97-AF65-F5344CB8AC3E}">
        <p14:creationId xmlns:p14="http://schemas.microsoft.com/office/powerpoint/2010/main" val="36887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Putem face totul printr-o singură trecere! (aproximativ)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966027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Activăm toți neuronii (fără dropout)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52882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(acestă variantă </a:t>
            </a:r>
            <a:r>
              <a:rPr lang="en" sz="2400">
                <a:solidFill>
                  <a:srgbClr val="38761D"/>
                </a:solidFill>
              </a:rPr>
              <a:t>poate fi interpretată </a:t>
            </a:r>
            <a:r>
              <a:rPr lang="en" sz="2400" dirty="0">
                <a:solidFill>
                  <a:srgbClr val="38761D"/>
                </a:solidFill>
              </a:rPr>
              <a:t>ca o aproximare a întregului ansamblu)</a:t>
            </a:r>
          </a:p>
        </p:txBody>
      </p:sp>
      <p:sp>
        <p:nvSpPr>
          <p:cNvPr id="13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7280</TotalTime>
  <Words>3017</Words>
  <Application>Microsoft Macintosh PowerPoint</Application>
  <PresentationFormat>On-screen Show (16:9)</PresentationFormat>
  <Paragraphs>507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468</cp:revision>
  <dcterms:modified xsi:type="dcterms:W3CDTF">2021-05-18T09:03:15Z</dcterms:modified>
</cp:coreProperties>
</file>